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1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229200"/>
            <a:ext cx="2952328" cy="576064"/>
          </a:xfrm>
        </p:spPr>
        <p:txBody>
          <a:bodyPr/>
          <a:lstStyle/>
          <a:p>
            <a:r>
              <a:rPr lang="ru-RU" dirty="0" smtClean="0"/>
              <a:t>Кравцова Н.А.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268760"/>
            <a:ext cx="7175351" cy="3656697"/>
          </a:xfrm>
        </p:spPr>
        <p:txBody>
          <a:bodyPr/>
          <a:lstStyle/>
          <a:p>
            <a:r>
              <a:rPr lang="ru-RU" dirty="0" smtClean="0"/>
              <a:t>«Деятельность консультационных пунктов»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46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805264"/>
            <a:ext cx="7622232" cy="72008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28976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222222"/>
                </a:solidFill>
                <a:latin typeface="Arial"/>
                <a:ea typeface="Calibri"/>
              </a:rPr>
              <a:t>План </a:t>
            </a:r>
            <a:r>
              <a:rPr lang="ru-RU" sz="2800" dirty="0">
                <a:solidFill>
                  <a:srgbClr val="222222"/>
                </a:solidFill>
                <a:latin typeface="Arial"/>
                <a:ea typeface="Calibri"/>
              </a:rPr>
              <a:t>мероприятий федерального проекта "Поддержка семей, имеющих детей" национального проекта "Образование", утвержденного президиумом Совета при Президенте Российской Федерации по стратегическому развитию и национальным проектам (протокол от 24 декабря 2018 г. N 16</a:t>
            </a:r>
            <a:r>
              <a:rPr lang="ru-RU" sz="2800" dirty="0" smtClean="0">
                <a:solidFill>
                  <a:srgbClr val="222222"/>
                </a:solidFill>
                <a:latin typeface="Arial"/>
                <a:ea typeface="Calibri"/>
              </a:rPr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2708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37312"/>
            <a:ext cx="6955175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96944" cy="65527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3D5087"/>
                </a:solidFill>
                <a:latin typeface="Arial"/>
              </a:rPr>
              <a:t>Консультация (от лат. </a:t>
            </a:r>
            <a:r>
              <a:rPr lang="ru-RU" dirty="0" err="1">
                <a:solidFill>
                  <a:srgbClr val="3D5087"/>
                </a:solidFill>
                <a:latin typeface="Arial"/>
              </a:rPr>
              <a:t>consultatio</a:t>
            </a:r>
            <a:r>
              <a:rPr lang="ru-RU" dirty="0">
                <a:solidFill>
                  <a:srgbClr val="3D5087"/>
                </a:solidFill>
                <a:latin typeface="Arial"/>
              </a:rPr>
              <a:t> – совещание) - 1) совет специалиста в какой-либо области по какому-либо вопросу, 2) учреждение, в котором вы можете получить профессиональный совет по какому-либо вопросу, 3) специальное занятие, которое проводит преподаватель по своему предмету с целью помочь учащимся, подготовки к экзамену и т. п.</a:t>
            </a:r>
          </a:p>
          <a:p>
            <a:r>
              <a:rPr lang="ru-RU" dirty="0">
                <a:solidFill>
                  <a:srgbClr val="3D5087"/>
                </a:solidFill>
                <a:latin typeface="Arial"/>
              </a:rPr>
              <a:t>Прилагательные консультационный (от слова консультация) – значит «связанный с консультацией», «свойственный консультации, характерный для нее». </a:t>
            </a:r>
          </a:p>
          <a:p>
            <a:r>
              <a:rPr lang="ru-RU" dirty="0">
                <a:solidFill>
                  <a:srgbClr val="3D5087"/>
                </a:solidFill>
                <a:latin typeface="Arial"/>
              </a:rPr>
              <a:t>Консультативный, согласно словарям, имеет более узкое значение: «совещательный, с совещательными правами», а также «разъяснительный». Например, консультативное совещание глав правительств, консультативный пакт (международный договор, по которому договаривающиеся стороны обязываются совещаться по интересующим их вопросам</a:t>
            </a:r>
            <a:r>
              <a:rPr lang="ru-RU" dirty="0" smtClean="0">
                <a:solidFill>
                  <a:srgbClr val="3D5087"/>
                </a:solidFill>
                <a:latin typeface="Arial"/>
              </a:rPr>
              <a:t>).</a:t>
            </a:r>
            <a:endParaRPr lang="ru-RU" dirty="0">
              <a:solidFill>
                <a:srgbClr val="3D508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89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detizvezdi.ucoz.ru/foto2018/Konsul_tacionnyj_punk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73" y="0"/>
            <a:ext cx="91388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37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165304"/>
            <a:ext cx="6512511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568952" cy="64087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МКДОУ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Абанский детский сад №1 "Росинка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"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МКДОУ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Абанский детский сад №5 "Теремок", 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МАОУ Абанский СОШ №3,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Абанский СОШ №4,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Абанский ООШ №1,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Апаноключинская ООШ,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Березовская СОШ,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Залипьевская ООШ,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Никольская  СОШ,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Новоуспенская  СОШ, 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Покатеевская  СОШ,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Почетская 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СОШ,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МКОУ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Вознесенская 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СОШ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21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949280"/>
            <a:ext cx="6768752" cy="57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28976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B2B2B"/>
                </a:solidFill>
                <a:latin typeface="Arial"/>
                <a:ea typeface="Times New Roman"/>
              </a:rPr>
              <a:t>Родители (законные представители) воспитанников, обеспечивающие получение детьми </a:t>
            </a:r>
            <a:r>
              <a:rPr lang="ru-RU" sz="2800" dirty="0" smtClean="0">
                <a:solidFill>
                  <a:srgbClr val="2B2B2B"/>
                </a:solidFill>
                <a:latin typeface="Arial"/>
                <a:ea typeface="Times New Roman"/>
              </a:rPr>
              <a:t>образования</a:t>
            </a:r>
            <a:r>
              <a:rPr lang="ru-RU" sz="2800" dirty="0">
                <a:solidFill>
                  <a:srgbClr val="2B2B2B"/>
                </a:solidFill>
                <a:latin typeface="Arial"/>
                <a:ea typeface="Times New Roman"/>
              </a:rPr>
              <a:t>, имеют право на получение методической, психолого-педагогической, диагностической и консультативной помощи без взимания платы</a:t>
            </a:r>
            <a:r>
              <a:rPr lang="ru-RU" sz="2800" dirty="0" smtClean="0">
                <a:solidFill>
                  <a:srgbClr val="2B2B2B"/>
                </a:solidFill>
                <a:latin typeface="Arial"/>
                <a:ea typeface="Times New Roman"/>
              </a:rPr>
              <a:t>, через созданные  </a:t>
            </a:r>
            <a:r>
              <a:rPr lang="ru-RU" sz="2800" dirty="0">
                <a:solidFill>
                  <a:srgbClr val="2B2B2B"/>
                </a:solidFill>
                <a:latin typeface="Arial"/>
                <a:ea typeface="Times New Roman"/>
              </a:rPr>
              <a:t>консультационные </a:t>
            </a:r>
            <a:r>
              <a:rPr lang="ru-RU" sz="2800" dirty="0" smtClean="0">
                <a:solidFill>
                  <a:srgbClr val="2B2B2B"/>
                </a:solidFill>
                <a:latin typeface="Arial"/>
                <a:ea typeface="Times New Roman"/>
              </a:rPr>
              <a:t>пункты.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839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093296"/>
            <a:ext cx="6512511" cy="576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24936" cy="5976664"/>
          </a:xfrm>
        </p:spPr>
        <p:txBody>
          <a:bodyPr>
            <a:normAutofit/>
          </a:bodyPr>
          <a:lstStyle/>
          <a:p>
            <a:pPr marL="45720" indent="0" fontAlgn="base">
              <a:spcAft>
                <a:spcPts val="995"/>
              </a:spcAft>
              <a:buNone/>
            </a:pPr>
            <a:r>
              <a:rPr lang="ru-RU" sz="2400" dirty="0">
                <a:solidFill>
                  <a:srgbClr val="222222"/>
                </a:solidFill>
                <a:latin typeface="Arial"/>
                <a:ea typeface="Times New Roman"/>
              </a:rPr>
              <a:t>Особо нуждаются в психолого-педагогической помощи следующие категории граждан:</a:t>
            </a:r>
            <a:endParaRPr lang="ru-RU" sz="2400" dirty="0">
              <a:latin typeface="Times New Roman"/>
              <a:ea typeface="Times New Roman"/>
            </a:endParaRPr>
          </a:p>
          <a:p>
            <a:pPr fontAlgn="base">
              <a:spcAft>
                <a:spcPts val="995"/>
              </a:spcAft>
            </a:pPr>
            <a:r>
              <a:rPr lang="ru-RU" sz="2400" dirty="0">
                <a:solidFill>
                  <a:srgbClr val="222222"/>
                </a:solidFill>
                <a:latin typeface="Arial"/>
                <a:ea typeface="Times New Roman"/>
              </a:rPr>
              <a:t>родители детей дошкольного возраста, не посещающие детские сады;</a:t>
            </a:r>
            <a:endParaRPr lang="ru-RU" sz="2400" dirty="0">
              <a:latin typeface="Times New Roman"/>
              <a:ea typeface="Times New Roman"/>
            </a:endParaRPr>
          </a:p>
          <a:p>
            <a:pPr fontAlgn="base">
              <a:spcAft>
                <a:spcPts val="995"/>
              </a:spcAft>
            </a:pPr>
            <a:r>
              <a:rPr lang="ru-RU" sz="2400" dirty="0">
                <a:solidFill>
                  <a:srgbClr val="222222"/>
                </a:solidFill>
                <a:latin typeface="Arial"/>
                <a:ea typeface="Times New Roman"/>
              </a:rPr>
              <a:t>граждане, желающие принять на воспитание в свои семьи детей, оставшихся без попечения родителей;</a:t>
            </a:r>
            <a:endParaRPr lang="ru-RU" sz="2400" dirty="0">
              <a:latin typeface="Times New Roman"/>
              <a:ea typeface="Times New Roman"/>
            </a:endParaRPr>
          </a:p>
          <a:p>
            <a:pPr fontAlgn="base">
              <a:spcAft>
                <a:spcPts val="995"/>
              </a:spcAft>
            </a:pPr>
            <a:r>
              <a:rPr lang="ru-RU" sz="2400" dirty="0">
                <a:solidFill>
                  <a:srgbClr val="222222"/>
                </a:solidFill>
                <a:latin typeface="Arial"/>
                <a:ea typeface="Times New Roman"/>
              </a:rPr>
              <a:t>родители, чьи дети находятся на семейном обучении;</a:t>
            </a:r>
            <a:endParaRPr lang="ru-RU" sz="2400" dirty="0">
              <a:latin typeface="Times New Roman"/>
              <a:ea typeface="Times New Roman"/>
            </a:endParaRPr>
          </a:p>
          <a:p>
            <a:pPr fontAlgn="base">
              <a:spcAft>
                <a:spcPts val="995"/>
              </a:spcAft>
            </a:pPr>
            <a:r>
              <a:rPr lang="ru-RU" sz="2400" dirty="0">
                <a:solidFill>
                  <a:srgbClr val="222222"/>
                </a:solidFill>
                <a:latin typeface="Arial"/>
                <a:ea typeface="Times New Roman"/>
              </a:rPr>
              <a:t>родители детей с ОВЗ и инвалидностью, в первую очередь раннего возраста;</a:t>
            </a:r>
            <a:endParaRPr lang="ru-RU" sz="2400" dirty="0">
              <a:latin typeface="Times New Roman"/>
              <a:ea typeface="Times New Roman"/>
            </a:endParaRPr>
          </a:p>
          <a:p>
            <a:pPr fontAlgn="base">
              <a:spcAft>
                <a:spcPts val="995"/>
              </a:spcAft>
            </a:pPr>
            <a:r>
              <a:rPr lang="ru-RU" sz="2400" dirty="0">
                <a:solidFill>
                  <a:srgbClr val="222222"/>
                </a:solidFill>
                <a:latin typeface="Arial"/>
                <a:ea typeface="Times New Roman"/>
              </a:rPr>
              <a:t>родители, нуждающиеся в помощи при воспитании детей, имеющих различные проблемы в поведении, развитии, социализации.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59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093296"/>
            <a:ext cx="6512511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568952" cy="6336704"/>
          </a:xfrm>
        </p:spPr>
        <p:txBody>
          <a:bodyPr>
            <a:normAutofit/>
          </a:bodyPr>
          <a:lstStyle/>
          <a:p>
            <a:pPr marL="571500" indent="-342900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Положение о консультационном пункте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  оказанию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родителей.</a:t>
            </a:r>
          </a:p>
          <a:p>
            <a:pPr marL="571500" indent="-342900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Приказ об ответственных консультационного пункта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571500" indent="-342900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План работы консультационного пункта.</a:t>
            </a:r>
          </a:p>
          <a:p>
            <a:pPr marL="571500" indent="-342900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График работы консультационного пункта.</a:t>
            </a:r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571500" indent="-342900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Журнал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учета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консультаций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специалистов службы консультирования.</a:t>
            </a:r>
          </a:p>
          <a:p>
            <a:pPr marL="571500" indent="-342900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Анкета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оценки удовлетворенности помощью специалистов службы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консультирования.</a:t>
            </a:r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991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165304"/>
            <a:ext cx="6512511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7137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связи с запуском системы мониторинга необходимо в срок до 15 сентября текущего года предоставить информацию за 1-3 квартал 2019 года о количестве предоставленных услуг и уровне удовлетворенности качеством их оказания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187985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138</TotalTime>
  <Words>402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«Деятельность консультационных пунктов»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«Деятельность консультационных пунктов»</dc:title>
  <dc:creator>Наталья</dc:creator>
  <cp:lastModifiedBy>Оксана</cp:lastModifiedBy>
  <cp:revision>11</cp:revision>
  <dcterms:created xsi:type="dcterms:W3CDTF">2019-11-17T22:39:42Z</dcterms:created>
  <dcterms:modified xsi:type="dcterms:W3CDTF">2019-11-18T02:21:49Z</dcterms:modified>
</cp:coreProperties>
</file>