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305" r:id="rId2"/>
    <p:sldId id="1563" r:id="rId3"/>
    <p:sldId id="1564" r:id="rId4"/>
    <p:sldId id="1565" r:id="rId5"/>
    <p:sldId id="1566" r:id="rId6"/>
    <p:sldId id="1567" r:id="rId7"/>
    <p:sldId id="1568" r:id="rId8"/>
  </p:sldIdLst>
  <p:sldSz cx="9144000" cy="6858000" type="screen4x3"/>
  <p:notesSz cx="6867525" cy="9994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orient="horz" pos="1194">
          <p15:clr>
            <a:srgbClr val="A4A3A4"/>
          </p15:clr>
        </p15:guide>
        <p15:guide id="4" orient="horz" pos="4289">
          <p15:clr>
            <a:srgbClr val="A4A3A4"/>
          </p15:clr>
        </p15:guide>
        <p15:guide id="5" orient="horz" pos="3026">
          <p15:clr>
            <a:srgbClr val="A4A3A4"/>
          </p15:clr>
        </p15:guide>
        <p15:guide id="6" orient="horz" pos="3947">
          <p15:clr>
            <a:srgbClr val="A4A3A4"/>
          </p15:clr>
        </p15:guide>
        <p15:guide id="7" orient="horz" pos="2479">
          <p15:clr>
            <a:srgbClr val="A4A3A4"/>
          </p15:clr>
        </p15:guide>
        <p15:guide id="8" orient="horz" pos="1311">
          <p15:clr>
            <a:srgbClr val="A4A3A4"/>
          </p15:clr>
        </p15:guide>
        <p15:guide id="9" orient="horz" pos="3155">
          <p15:clr>
            <a:srgbClr val="A4A3A4"/>
          </p15:clr>
        </p15:guide>
        <p15:guide id="10" pos="5592">
          <p15:clr>
            <a:srgbClr val="A4A3A4"/>
          </p15:clr>
        </p15:guide>
        <p15:guide id="11" pos="5759">
          <p15:clr>
            <a:srgbClr val="A4A3A4"/>
          </p15:clr>
        </p15:guide>
        <p15:guide id="12" pos="2893">
          <p15:clr>
            <a:srgbClr val="A4A3A4"/>
          </p15:clr>
        </p15:guide>
        <p15:guide id="13" pos="5507">
          <p15:clr>
            <a:srgbClr val="A4A3A4"/>
          </p15:clr>
        </p15:guide>
        <p15:guide id="14" pos="142">
          <p15:clr>
            <a:srgbClr val="A4A3A4"/>
          </p15:clr>
        </p15:guide>
        <p15:guide id="15" pos="614">
          <p15:clr>
            <a:srgbClr val="A4A3A4"/>
          </p15:clr>
        </p15:guide>
        <p15:guide id="16" pos="3915">
          <p15:clr>
            <a:srgbClr val="A4A3A4"/>
          </p15:clr>
        </p15:guide>
        <p15:guide id="17" orient="horz">
          <p15:clr>
            <a:srgbClr val="A4A3A4"/>
          </p15:clr>
        </p15:guide>
        <p15:guide id="18" orient="horz" pos="3">
          <p15:clr>
            <a:srgbClr val="A4A3A4"/>
          </p15:clr>
        </p15:guide>
        <p15:guide id="19" orient="horz" pos="1005">
          <p15:clr>
            <a:srgbClr val="A4A3A4"/>
          </p15:clr>
        </p15:guide>
        <p15:guide id="20" orient="horz" pos="2037">
          <p15:clr>
            <a:srgbClr val="A4A3A4"/>
          </p15:clr>
        </p15:guide>
        <p15:guide id="21" orient="horz" pos="3041">
          <p15:clr>
            <a:srgbClr val="A4A3A4"/>
          </p15:clr>
        </p15:guide>
        <p15:guide id="22" orient="horz" pos="1039">
          <p15:clr>
            <a:srgbClr val="A4A3A4"/>
          </p15:clr>
        </p15:guide>
        <p15:guide id="23" orient="horz" pos="1859">
          <p15:clr>
            <a:srgbClr val="A4A3A4"/>
          </p15:clr>
        </p15:guide>
        <p15:guide id="24" orient="horz" pos="3861">
          <p15:clr>
            <a:srgbClr val="A4A3A4"/>
          </p15:clr>
        </p15:guide>
        <p15:guide id="25" pos="5620">
          <p15:clr>
            <a:srgbClr val="A4A3A4"/>
          </p15:clr>
        </p15:guide>
        <p15:guide id="26" pos="2887">
          <p15:clr>
            <a:srgbClr val="A4A3A4"/>
          </p15:clr>
        </p15:guide>
        <p15:guide id="27" pos="2019">
          <p15:clr>
            <a:srgbClr val="A4A3A4"/>
          </p15:clr>
        </p15:guide>
        <p15:guide id="28" pos="3344">
          <p15:clr>
            <a:srgbClr val="A4A3A4"/>
          </p15:clr>
        </p15:guide>
        <p15:guide id="29" pos="2737">
          <p15:clr>
            <a:srgbClr val="A4A3A4"/>
          </p15:clr>
        </p15:guide>
        <p15:guide id="30" pos="589">
          <p15:clr>
            <a:srgbClr val="A4A3A4"/>
          </p15:clr>
        </p15:guide>
        <p15:guide id="31" pos="779">
          <p15:clr>
            <a:srgbClr val="A4A3A4"/>
          </p15:clr>
        </p15:guide>
        <p15:guide id="32" pos="145">
          <p15:clr>
            <a:srgbClr val="A4A3A4"/>
          </p15:clr>
        </p15:guide>
        <p15:guide id="33" pos="417">
          <p15:clr>
            <a:srgbClr val="A4A3A4"/>
          </p15:clr>
        </p15:guide>
        <p15:guide id="34" pos="2611">
          <p15:clr>
            <a:srgbClr val="A4A3A4"/>
          </p15:clr>
        </p15:guide>
        <p15:guide id="35" orient="horz" pos="1200">
          <p15:clr>
            <a:srgbClr val="A4A3A4"/>
          </p15:clr>
        </p15:guide>
        <p15:guide id="36" orient="horz" pos="1866">
          <p15:clr>
            <a:srgbClr val="A4A3A4"/>
          </p15:clr>
        </p15:guide>
        <p15:guide id="37" pos="1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3146">
          <p15:clr>
            <a:srgbClr val="A4A3A4"/>
          </p15:clr>
        </p15:guide>
        <p15:guide id="6" orient="horz" pos="3147">
          <p15:clr>
            <a:srgbClr val="A4A3A4"/>
          </p15:clr>
        </p15:guide>
        <p15:guide id="7" pos="2160">
          <p15:clr>
            <a:srgbClr val="A4A3A4"/>
          </p15:clr>
        </p15:guide>
        <p15:guide id="8" pos="216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8F3A"/>
    <a:srgbClr val="5077A6"/>
    <a:srgbClr val="009900"/>
    <a:srgbClr val="C2D0E0"/>
    <a:srgbClr val="99D699"/>
    <a:srgbClr val="A4B8D0"/>
    <a:srgbClr val="92D050"/>
    <a:srgbClr val="DA2725"/>
    <a:srgbClr val="CC0000"/>
    <a:srgbClr val="61F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3882" autoAdjust="0"/>
  </p:normalViewPr>
  <p:slideViewPr>
    <p:cSldViewPr snapToGrid="0">
      <p:cViewPr>
        <p:scale>
          <a:sx n="69" d="100"/>
          <a:sy n="69" d="100"/>
        </p:scale>
        <p:origin x="-2088" y="-370"/>
      </p:cViewPr>
      <p:guideLst>
        <p:guide orient="horz" pos="4319"/>
        <p:guide orient="horz" pos="576"/>
        <p:guide orient="horz" pos="1194"/>
        <p:guide orient="horz" pos="4289"/>
        <p:guide orient="horz" pos="3026"/>
        <p:guide orient="horz" pos="3947"/>
        <p:guide orient="horz" pos="2479"/>
        <p:guide orient="horz" pos="1311"/>
        <p:guide orient="horz" pos="3155"/>
        <p:guide orient="horz"/>
        <p:guide orient="horz" pos="3"/>
        <p:guide orient="horz" pos="1005"/>
        <p:guide orient="horz" pos="2037"/>
        <p:guide orient="horz" pos="3041"/>
        <p:guide orient="horz" pos="1039"/>
        <p:guide orient="horz" pos="1859"/>
        <p:guide orient="horz" pos="3861"/>
        <p:guide orient="horz" pos="1200"/>
        <p:guide orient="horz" pos="1866"/>
        <p:guide pos="5592"/>
        <p:guide pos="5759"/>
        <p:guide pos="2893"/>
        <p:guide pos="5507"/>
        <p:guide pos="142"/>
        <p:guide pos="614"/>
        <p:guide pos="3915"/>
        <p:guide pos="5620"/>
        <p:guide pos="2887"/>
        <p:guide pos="2019"/>
        <p:guide pos="3344"/>
        <p:guide pos="2737"/>
        <p:guide pos="589"/>
        <p:guide pos="779"/>
        <p:guide pos="145"/>
        <p:guide pos="417"/>
        <p:guide pos="2611"/>
        <p:guide pos="155"/>
      </p:guideLst>
    </p:cSldViewPr>
  </p:slideViewPr>
  <p:outlineViewPr>
    <p:cViewPr>
      <p:scale>
        <a:sx n="33" d="100"/>
        <a:sy n="33" d="100"/>
      </p:scale>
      <p:origin x="6" y="3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3330" y="-108"/>
      </p:cViewPr>
      <p:guideLst>
        <p:guide orient="horz" pos="3125"/>
        <p:guide orient="horz" pos="3126"/>
        <p:guide orient="horz" pos="3146"/>
        <p:guide orient="horz" pos="3147"/>
        <p:guide pos="2138"/>
        <p:guide pos="2141"/>
        <p:guide pos="2160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2;&#1086;&#1085;&#1092;&#1077;&#1088;&#1077;&#1085;&#1094;&#1080;&#1103;%202021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2;&#1086;&#1085;&#1092;&#1077;&#1088;&#1077;&#1085;&#1094;&#1080;&#1103;%202021\&#1076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2;&#1086;&#1085;&#1092;&#1077;&#1088;&#1077;&#1085;&#1094;&#1080;&#1103;%202021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1 четверть 2020-2021</c:v>
                </c:pt>
                <c:pt idx="2">
                  <c:v>2 четверть 2020-2021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%">
                  <c:v>0.96399999999999997</c:v>
                </c:pt>
                <c:pt idx="1">
                  <c:v>0.98</c:v>
                </c:pt>
                <c:pt idx="2" formatCode="0.0%">
                  <c:v>0.97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1 четверть 2020-2021</c:v>
                </c:pt>
                <c:pt idx="2">
                  <c:v>2 четверть 2020-2021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%">
                  <c:v>0.222</c:v>
                </c:pt>
                <c:pt idx="1">
                  <c:v>0.14000000000000001</c:v>
                </c:pt>
                <c:pt idx="2" formatCode="0.0%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04448"/>
        <c:axId val="163349632"/>
      </c:barChart>
      <c:catAx>
        <c:axId val="204904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63349632"/>
        <c:crosses val="autoZero"/>
        <c:auto val="1"/>
        <c:lblAlgn val="ctr"/>
        <c:lblOffset val="100"/>
        <c:noMultiLvlLbl val="0"/>
      </c:catAx>
      <c:valAx>
        <c:axId val="1633496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4904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2019-2020</c:v>
                </c:pt>
                <c:pt idx="1">
                  <c:v>1 четверть 2020-2021</c:v>
                </c:pt>
                <c:pt idx="2">
                  <c:v>2 четверть 2020-2021</c:v>
                </c:pt>
                <c:pt idx="3">
                  <c:v>3 четверть 2020-2021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%">
                  <c:v>0.96399999999999997</c:v>
                </c:pt>
                <c:pt idx="1">
                  <c:v>0.98</c:v>
                </c:pt>
                <c:pt idx="2" formatCode="0.0%">
                  <c:v>0.97</c:v>
                </c:pt>
                <c:pt idx="3">
                  <c:v>0.96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2019-2020</c:v>
                </c:pt>
                <c:pt idx="1">
                  <c:v>1 четверть 2020-2021</c:v>
                </c:pt>
                <c:pt idx="2">
                  <c:v>2 четверть 2020-2021</c:v>
                </c:pt>
                <c:pt idx="3">
                  <c:v>3 четверть 2020-2021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 formatCode="0.0%">
                  <c:v>0.222</c:v>
                </c:pt>
                <c:pt idx="1">
                  <c:v>0.14000000000000001</c:v>
                </c:pt>
                <c:pt idx="2" formatCode="0.0%">
                  <c:v>0.16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05984"/>
        <c:axId val="163352512"/>
      </c:barChart>
      <c:catAx>
        <c:axId val="20490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63352512"/>
        <c:crosses val="autoZero"/>
        <c:auto val="1"/>
        <c:lblAlgn val="ctr"/>
        <c:lblOffset val="100"/>
        <c:noMultiLvlLbl val="0"/>
      </c:catAx>
      <c:valAx>
        <c:axId val="1633525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4905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2019-2020</c:v>
                </c:pt>
                <c:pt idx="1">
                  <c:v>1 четверть 2020-2021</c:v>
                </c:pt>
                <c:pt idx="2">
                  <c:v>2 четверть 2020-2021</c:v>
                </c:pt>
                <c:pt idx="3">
                  <c:v>3 четверть 2020-2021</c:v>
                </c:pt>
                <c:pt idx="4">
                  <c:v>4 четверть 2020-2021</c:v>
                </c:pt>
                <c:pt idx="5">
                  <c:v>2020-2021 уч. г.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 formatCode="0.0%">
                  <c:v>0.96399999999999997</c:v>
                </c:pt>
                <c:pt idx="1">
                  <c:v>0.98</c:v>
                </c:pt>
                <c:pt idx="2" formatCode="0.0%">
                  <c:v>0.97</c:v>
                </c:pt>
                <c:pt idx="3">
                  <c:v>0.96</c:v>
                </c:pt>
                <c:pt idx="4" formatCode="0.00%">
                  <c:v>0.97599999999999998</c:v>
                </c:pt>
                <c:pt idx="5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2019-2020</c:v>
                </c:pt>
                <c:pt idx="1">
                  <c:v>1 четверть 2020-2021</c:v>
                </c:pt>
                <c:pt idx="2">
                  <c:v>2 четверть 2020-2021</c:v>
                </c:pt>
                <c:pt idx="3">
                  <c:v>3 четверть 2020-2021</c:v>
                </c:pt>
                <c:pt idx="4">
                  <c:v>4 четверть 2020-2021</c:v>
                </c:pt>
                <c:pt idx="5">
                  <c:v>2020-2021 уч. г.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 formatCode="0.0%">
                  <c:v>0.222</c:v>
                </c:pt>
                <c:pt idx="1">
                  <c:v>0.14000000000000001</c:v>
                </c:pt>
                <c:pt idx="2" formatCode="0.0%">
                  <c:v>0.16</c:v>
                </c:pt>
                <c:pt idx="3">
                  <c:v>0.18</c:v>
                </c:pt>
                <c:pt idx="4" formatCode="0.00%">
                  <c:v>0.222</c:v>
                </c:pt>
                <c:pt idx="5" formatCode="0.00%">
                  <c:v>0.22600000000000001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53088"/>
        <c:axId val="163355392"/>
      </c:barChart>
      <c:catAx>
        <c:axId val="204953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63355392"/>
        <c:crosses val="autoZero"/>
        <c:auto val="1"/>
        <c:lblAlgn val="ctr"/>
        <c:lblOffset val="100"/>
        <c:noMultiLvlLbl val="0"/>
      </c:catAx>
      <c:valAx>
        <c:axId val="1633553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49530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6035" cy="500465"/>
          </a:xfrm>
          <a:prstGeom prst="rect">
            <a:avLst/>
          </a:prstGeom>
        </p:spPr>
        <p:txBody>
          <a:bodyPr vert="horz" lIns="92263" tIns="46132" rIns="92263" bIns="4613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9884" y="1"/>
            <a:ext cx="2976035" cy="500465"/>
          </a:xfrm>
          <a:prstGeom prst="rect">
            <a:avLst/>
          </a:prstGeom>
        </p:spPr>
        <p:txBody>
          <a:bodyPr vert="horz" lIns="92263" tIns="46132" rIns="92263" bIns="46132" rtlCol="0"/>
          <a:lstStyle>
            <a:lvl1pPr algn="r">
              <a:defRPr sz="1200"/>
            </a:lvl1pPr>
          </a:lstStyle>
          <a:p>
            <a:fld id="{CF59A541-0937-4642-B9CF-8B940F90B2BC}" type="datetimeFigureOut">
              <a:rPr lang="ru-RU" smtClean="0"/>
              <a:pPr/>
              <a:t>25.08.2021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92838"/>
            <a:ext cx="2976035" cy="500464"/>
          </a:xfrm>
          <a:prstGeom prst="rect">
            <a:avLst/>
          </a:prstGeom>
        </p:spPr>
        <p:txBody>
          <a:bodyPr vert="horz" lIns="92263" tIns="46132" rIns="92263" bIns="4613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9884" y="9492838"/>
            <a:ext cx="2976035" cy="500464"/>
          </a:xfrm>
          <a:prstGeom prst="rect">
            <a:avLst/>
          </a:prstGeom>
        </p:spPr>
        <p:txBody>
          <a:bodyPr vert="horz" lIns="92263" tIns="46132" rIns="92263" bIns="46132" rtlCol="0" anchor="b"/>
          <a:lstStyle>
            <a:lvl1pPr algn="r">
              <a:defRPr sz="1200"/>
            </a:lvl1pPr>
          </a:lstStyle>
          <a:p>
            <a:fld id="{010DB85A-6BFB-4AA5-87FF-3B51FC537B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005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6035" cy="500465"/>
          </a:xfrm>
          <a:prstGeom prst="rect">
            <a:avLst/>
          </a:prstGeom>
        </p:spPr>
        <p:txBody>
          <a:bodyPr vert="horz" lIns="92263" tIns="46132" rIns="92263" bIns="4613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9884" y="1"/>
            <a:ext cx="2976035" cy="500465"/>
          </a:xfrm>
          <a:prstGeom prst="rect">
            <a:avLst/>
          </a:prstGeom>
        </p:spPr>
        <p:txBody>
          <a:bodyPr vert="horz" lIns="92263" tIns="46132" rIns="92263" bIns="46132" rtlCol="0"/>
          <a:lstStyle>
            <a:lvl1pPr algn="r">
              <a:defRPr sz="1200"/>
            </a:lvl1pPr>
          </a:lstStyle>
          <a:p>
            <a:fld id="{A909AE1A-891E-4AD9-B412-EAA3C69B04A9}" type="datetimeFigureOut">
              <a:rPr lang="ru-RU" smtClean="0"/>
              <a:pPr/>
              <a:t>25.08.2021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2" rIns="92263" bIns="4613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396" y="4747218"/>
            <a:ext cx="5492735" cy="4497784"/>
          </a:xfrm>
          <a:prstGeom prst="rect">
            <a:avLst/>
          </a:prstGeom>
        </p:spPr>
        <p:txBody>
          <a:bodyPr vert="horz" lIns="92263" tIns="46132" rIns="92263" bIns="4613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92838"/>
            <a:ext cx="2976035" cy="500464"/>
          </a:xfrm>
          <a:prstGeom prst="rect">
            <a:avLst/>
          </a:prstGeom>
        </p:spPr>
        <p:txBody>
          <a:bodyPr vert="horz" lIns="92263" tIns="46132" rIns="92263" bIns="4613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9884" y="9492838"/>
            <a:ext cx="2976035" cy="500464"/>
          </a:xfrm>
          <a:prstGeom prst="rect">
            <a:avLst/>
          </a:prstGeom>
        </p:spPr>
        <p:txBody>
          <a:bodyPr vert="horz" lIns="92263" tIns="46132" rIns="92263" bIns="46132" rtlCol="0" anchor="b"/>
          <a:lstStyle>
            <a:lvl1pPr algn="r">
              <a:defRPr sz="1200"/>
            </a:lvl1pPr>
          </a:lstStyle>
          <a:p>
            <a:fld id="{ACEB1050-AA26-4374-A567-F91DB2E511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63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57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EA8E-DDBA-4EA2-96E9-9E4D2B0589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79EED-3886-4E51-86A1-0214F13A5A03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8917F-F78B-49E1-B287-8033EB8DFD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0544E-5391-4505-AD86-7795B68219D8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781C-A0BB-4728-9F28-0418E91E4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4F56E-BC05-4B0D-A622-E2EC3187AA0A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223F-4900-4170-BA34-0156F171F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592AA-D7F1-4DA1-BAF8-EE6B703964A1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270E-A9D3-48D6-847C-280A90FCD6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1" y="0"/>
            <a:ext cx="9142413" cy="161925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5288-4108-44F4-A231-DA5505BEDF8B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1216-6F0F-4184-A66F-615EB023FF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217F-C68E-4F0B-AA6F-E43A35365FEB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A861-8607-40A1-8672-805EBCB749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F62CA-B2B9-4D22-8A3C-65B1EC38831E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7273-A5ED-4B7A-B344-B7652A6C41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A4F38-B41A-4841-A6FC-9E7311BF6660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A621-49F2-4DA3-A7AE-3172CD6162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8190-BB94-4E72-8CBF-925EA2A48355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98D69-EBF6-43CD-A2A5-BDD8B14EA0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5F37A-FE06-4891-9A29-931C3D318605}" type="datetimeFigureOut">
              <a:rPr lang="ru-RU"/>
              <a:pPr>
                <a:defRPr/>
              </a:pPr>
              <a:t>25.08.2021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D0AA-3B02-482B-9040-E90205F6DD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МОН_Логотип.wmf"/>
          <p:cNvPicPr>
            <a:picLocks noChangeAspect="1"/>
          </p:cNvPicPr>
          <p:nvPr/>
        </p:nvPicPr>
        <p:blipFill>
          <a:blip r:embed="rId13"/>
          <a:srcRect r="65645"/>
          <a:stretch>
            <a:fillRect/>
          </a:stretch>
        </p:blipFill>
        <p:spPr>
          <a:xfrm>
            <a:off x="200027" y="62865"/>
            <a:ext cx="902380" cy="852344"/>
          </a:xfrm>
          <a:prstGeom prst="rect">
            <a:avLst/>
          </a:prstGeom>
        </p:spPr>
      </p:pic>
      <p:pic>
        <p:nvPicPr>
          <p:cNvPr id="18" name="Picture 2" descr="C:\Users\zalega\Desktop\Красноярск 2015\Рисунки\Top.png"/>
          <p:cNvPicPr preferRelativeResize="0">
            <a:picLocks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16000" y="6505577"/>
            <a:ext cx="8137159" cy="360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 rot="16200000">
            <a:off x="8424374" y="5765009"/>
            <a:ext cx="72000" cy="1404000"/>
          </a:xfrm>
          <a:prstGeom prst="rect">
            <a:avLst/>
          </a:prstGeom>
          <a:solidFill>
            <a:srgbClr val="DD8F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" y="6505577"/>
            <a:ext cx="999859" cy="352425"/>
          </a:xfrm>
          <a:prstGeom prst="rect">
            <a:avLst/>
          </a:prstGeom>
          <a:solidFill>
            <a:srgbClr val="DD8F3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3343276" y="6484938"/>
            <a:ext cx="5800724" cy="4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160060" y="56644"/>
            <a:ext cx="771723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910099-E5F3-4960-89FA-DD2C751702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 bwMode="auto">
          <a:xfrm>
            <a:off x="0" y="6490546"/>
            <a:ext cx="982766" cy="4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krao.ru</a:t>
            </a:r>
            <a:endParaRPr lang="ru-RU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990211" y="6503987"/>
            <a:ext cx="440218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85725" eaLnBrk="0" hangingPunct="0">
              <a:spcBef>
                <a:spcPts val="0"/>
              </a:spcBef>
              <a:defRPr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Красноярский край</a:t>
            </a:r>
          </a:p>
        </p:txBody>
      </p:sp>
      <p:pic>
        <p:nvPicPr>
          <p:cNvPr id="13" name="Picture 2" descr="C:\Users\zalega\Desktop\Красноярск 2015\Рисунки\Top.png"/>
          <p:cNvPicPr>
            <a:picLocks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 flipV="1">
            <a:off x="0" y="961051"/>
            <a:ext cx="9153159" cy="36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3200" b="1" kern="1400" cap="all" spc="0" dirty="0" smtClean="0">
          <a:ln w="0"/>
          <a:solidFill>
            <a:srgbClr val="5077A6"/>
          </a:solidFill>
          <a:effectLst/>
          <a:latin typeface="Arial" pitchFamily="34" charset="0"/>
          <a:ea typeface="+mn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body" idx="1"/>
          </p:nvPr>
        </p:nvSpPr>
        <p:spPr>
          <a:xfrm>
            <a:off x="1445078" y="5051043"/>
            <a:ext cx="7642606" cy="548063"/>
          </a:xfrm>
        </p:spPr>
        <p:txBody>
          <a:bodyPr anchor="t">
            <a:no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Ольга Сергеевна Кирилова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заместитель </a:t>
            </a:r>
            <a:r>
              <a:rPr lang="ru-RU" sz="1800" dirty="0">
                <a:solidFill>
                  <a:schemeClr val="tx1"/>
                </a:solidFill>
              </a:rPr>
              <a:t>директора по учебной работе</a:t>
            </a:r>
          </a:p>
        </p:txBody>
      </p:sp>
      <p:pic>
        <p:nvPicPr>
          <p:cNvPr id="2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0" y="1367892"/>
            <a:ext cx="9153159" cy="1187099"/>
          </a:xfrm>
          <a:prstGeom prst="rect">
            <a:avLst/>
          </a:prstGeom>
          <a:noFill/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1827007" y="4900087"/>
            <a:ext cx="6984000" cy="0"/>
          </a:xfrm>
          <a:prstGeom prst="line">
            <a:avLst/>
          </a:prstGeom>
          <a:ln w="28575">
            <a:solidFill>
              <a:srgbClr val="5077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239440" y="2690966"/>
            <a:ext cx="6892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школьника как один из инструментов повышения качества образовательных результатов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24"/>
          <a:stretch/>
        </p:blipFill>
        <p:spPr bwMode="auto">
          <a:xfrm>
            <a:off x="267151" y="150822"/>
            <a:ext cx="143882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0330" y="475356"/>
            <a:ext cx="753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Муниципальное </a:t>
            </a:r>
            <a:r>
              <a:rPr lang="ru-RU" b="1" dirty="0" smtClean="0"/>
              <a:t>казенное </a:t>
            </a:r>
            <a:r>
              <a:rPr lang="ru-RU" b="1" dirty="0"/>
              <a:t>общеобразовательное учреждение</a:t>
            </a:r>
          </a:p>
          <a:p>
            <a:pPr algn="ctr"/>
            <a:r>
              <a:rPr lang="ru-RU" b="1" dirty="0"/>
              <a:t>Абанская основная общеобразовательная школа №1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801" y="6472459"/>
            <a:ext cx="311169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http://abanschool1.ucoz.ru/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059382" y="6068291"/>
            <a:ext cx="195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. Абан, 2021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2"/>
          <a:stretch/>
        </p:blipFill>
        <p:spPr bwMode="auto">
          <a:xfrm>
            <a:off x="122832" y="0"/>
            <a:ext cx="124194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944" y="6501475"/>
            <a:ext cx="311169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http://abanschool1.ucoz.ru/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33890" y="107216"/>
            <a:ext cx="7534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Успеваемость, качество по школе в разрезе 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2019-2020, 2020-2021 уч.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188684"/>
              </p:ext>
            </p:extLst>
          </p:nvPr>
        </p:nvGraphicFramePr>
        <p:xfrm>
          <a:off x="1070752" y="1513522"/>
          <a:ext cx="7272808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53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2"/>
          <a:stretch/>
        </p:blipFill>
        <p:spPr bwMode="auto">
          <a:xfrm>
            <a:off x="122832" y="0"/>
            <a:ext cx="124194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944" y="6501475"/>
            <a:ext cx="311169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http://abanschool1.ucoz.ru/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33890" y="238273"/>
            <a:ext cx="7534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второе полугодие 2020-2021 уч.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0843" y="1465863"/>
            <a:ext cx="80202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ru-RU" sz="2000" dirty="0"/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 реализацию положительного опыта по повышению успеваемости обучающихся;</a:t>
            </a:r>
          </a:p>
          <a:p>
            <a:pPr hangingPunct="0">
              <a:lnSpc>
                <a:spcPct val="150000"/>
              </a:lnSpc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эффективного обучения школьников посредством формирования адресных образовательных программ, индивидуальных образовательных маршрутов, дифференцированного подхода к обучающимся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разработать систему поощрения обучающихся за успехи в учебной, физкультурно-спортивной, общественной, творческой деятельности для повышения мотивации школьников к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38500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2"/>
          <a:stretch/>
        </p:blipFill>
        <p:spPr bwMode="auto">
          <a:xfrm>
            <a:off x="122832" y="0"/>
            <a:ext cx="124194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944" y="6501475"/>
            <a:ext cx="311169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http://abanschool1.ucoz.ru/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33890" y="125152"/>
            <a:ext cx="7534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обучающихся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5-х, 7-х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0843" y="1465863"/>
            <a:ext cx="8020280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нарушениями поведения;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слабоуспевающих обучающихся;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обучающихся, имеющих потенциал обучаться на «4» и «5».</a:t>
            </a:r>
          </a:p>
        </p:txBody>
      </p:sp>
    </p:spTree>
    <p:extLst>
      <p:ext uri="{BB962C8B-B14F-4D97-AF65-F5344CB8AC3E}">
        <p14:creationId xmlns:p14="http://schemas.microsoft.com/office/powerpoint/2010/main" val="27229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2"/>
          <a:stretch/>
        </p:blipFill>
        <p:spPr bwMode="auto">
          <a:xfrm>
            <a:off x="122832" y="0"/>
            <a:ext cx="124194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944" y="6501475"/>
            <a:ext cx="311169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http://abanschool1.ucoz.ru/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33890" y="107216"/>
            <a:ext cx="7534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Успеваемость, качество по школе в разрезе 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2019-2020, 2020-2021 уч.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363418"/>
              </p:ext>
            </p:extLst>
          </p:nvPr>
        </p:nvGraphicFramePr>
        <p:xfrm>
          <a:off x="953126" y="1344058"/>
          <a:ext cx="7276475" cy="459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71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2"/>
          <a:stretch/>
        </p:blipFill>
        <p:spPr bwMode="auto">
          <a:xfrm>
            <a:off x="122832" y="0"/>
            <a:ext cx="124194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944" y="6501475"/>
            <a:ext cx="311169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http://abanschool1.ucoz.ru/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33890" y="107216"/>
            <a:ext cx="7534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Успеваемость, качество по школе в разрезе 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2019-2020, 2020-2021 уч.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224992"/>
              </p:ext>
            </p:extLst>
          </p:nvPr>
        </p:nvGraphicFramePr>
        <p:xfrm>
          <a:off x="319489" y="1178805"/>
          <a:ext cx="8031297" cy="5188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16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2"/>
          <a:stretch/>
        </p:blipFill>
        <p:spPr bwMode="auto">
          <a:xfrm>
            <a:off x="122832" y="0"/>
            <a:ext cx="124194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944" y="6501475"/>
            <a:ext cx="311169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http://abanschool1.ucoz.ru/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33890" y="125152"/>
            <a:ext cx="7534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педсовета по итогам 2020-2021 уч. г.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0843" y="1465863"/>
            <a:ext cx="8020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над повышением качества образования в школе за счет намеченного резерва обучающихся и разработки и реализации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ИОМов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обучающихся;</a:t>
            </a:r>
          </a:p>
          <a:p>
            <a:pPr lvl="0">
              <a:lnSpc>
                <a:spcPct val="150000"/>
              </a:lnSpc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скорректировать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психолого-педагогического,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детей, входящих в резерв повышения качества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883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07004"/>
        </a:solidFill>
        <a:ln w="38100"/>
      </a:spPr>
      <a:bodyPr lIns="36000" tIns="36000" rIns="36000" bIns="36000" anchor="ctr"/>
      <a:lstStyle/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38115</TotalTime>
  <Words>254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Мелькикян Марина Аркадьевна</dc:creator>
  <cp:lastModifiedBy>User</cp:lastModifiedBy>
  <cp:revision>4685</cp:revision>
  <cp:lastPrinted>2017-02-08T10:29:26Z</cp:lastPrinted>
  <dcterms:created xsi:type="dcterms:W3CDTF">2011-03-04T05:46:20Z</dcterms:created>
  <dcterms:modified xsi:type="dcterms:W3CDTF">2021-08-25T08:56:33Z</dcterms:modified>
</cp:coreProperties>
</file>